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478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839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26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438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006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96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33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01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63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106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385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671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/>
        </p:nvSpPr>
        <p:spPr>
          <a:xfrm>
            <a:off x="3747384" y="651428"/>
            <a:ext cx="81929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Introduction: What Are the Extraordinary Ideas Conputers Use Every Day?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Search Engine Indexing: Finding Needles in the World's Biggest Haystack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Page Rank: The Technology That Launched Google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Public Key Cryptography: Sending Secrets on a Postcard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Error-Correcting Codes: Mistakes That Fix Themselvs</a:t>
            </a:r>
          </a:p>
          <a:p>
            <a:r>
              <a:rPr lang="ja-JP" alt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 Pattern Recognition: Learning from Experience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Data Compression: Something for Nothing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Databases: The Quest for Consistency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9: Digital Signatures: Who Really Wrote This Software?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10: What Is Computable?</a:t>
            </a:r>
          </a:p>
          <a:p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11: Conclusion: More Genius at Your Fingertips?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511841" y="5637167"/>
            <a:ext cx="36780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John MacCormick, “Nine Algorithms That Changed the Future,” </a:t>
            </a:r>
            <a:r>
              <a:rPr lang="en-US" altLang="ja-JP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Prinston</a:t>
            </a:r>
            <a:r>
              <a:rPr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Press (201).</a:t>
            </a:r>
            <a:endParaRPr lang="ja-JP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図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30" y="709171"/>
            <a:ext cx="3130054" cy="4806258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4541878" y="4592452"/>
            <a:ext cx="6981372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computer users employ these ingenious ideas many times every day, often without even realizing it! It is the objective of this book to explain </a:t>
            </a:r>
            <a:r>
              <a:rPr kumimoji="1" lang="en-US" altLang="ja-JP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thses</a:t>
            </a:r>
            <a:r>
              <a:rPr kumimoji="1"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concepts – the great ideas of computer science that we use every day – to</a:t>
            </a:r>
            <a:r>
              <a:rPr lang="ja-JP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ja-JP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widest possible audience.</a:t>
            </a:r>
            <a:endParaRPr kumimoji="1" lang="en-US" altLang="ja-JP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522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162592-DE10-6140-8F50-520BB3B2F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48616"/>
            <a:ext cx="9144000" cy="2387600"/>
          </a:xfrm>
        </p:spPr>
        <p:txBody>
          <a:bodyPr>
            <a:normAutofit/>
          </a:bodyPr>
          <a:lstStyle/>
          <a:p>
            <a:r>
              <a:rPr kumimoji="1" lang="ja-JP" altLang="en-US" sz="8000" dirty="0"/>
              <a:t>パターン認識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2F8620A-99D4-1A44-9F4D-54CB573444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1441" y="4858995"/>
            <a:ext cx="4916324" cy="650389"/>
          </a:xfrm>
        </p:spPr>
        <p:txBody>
          <a:bodyPr>
            <a:normAutofit/>
          </a:bodyPr>
          <a:lstStyle/>
          <a:p>
            <a:r>
              <a:rPr kumimoji="1" lang="en-US" altLang="ja-JP" sz="2800" dirty="0"/>
              <a:t>B2180800</a:t>
            </a:r>
            <a:r>
              <a:rPr kumimoji="1" lang="ja-JP" altLang="en-US" sz="2800" dirty="0"/>
              <a:t> 木立隼人</a:t>
            </a:r>
          </a:p>
        </p:txBody>
      </p:sp>
    </p:spTree>
    <p:extLst>
      <p:ext uri="{BB962C8B-B14F-4D97-AF65-F5344CB8AC3E}">
        <p14:creationId xmlns:p14="http://schemas.microsoft.com/office/powerpoint/2010/main" val="3296940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30BE90-2370-7D41-933B-4AEB1EEC4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パターン認識とは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5A5B1EB6-26EC-3544-88AF-D50BA8A00082}"/>
              </a:ext>
            </a:extLst>
          </p:cNvPr>
          <p:cNvSpPr txBox="1"/>
          <p:nvPr/>
        </p:nvSpPr>
        <p:spPr>
          <a:xfrm>
            <a:off x="1195841" y="2097087"/>
            <a:ext cx="100169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人工知能に含まれる領域で、顔、オブジェクト、音声、手描き文字などの認識を行う</a:t>
            </a:r>
          </a:p>
        </p:txBody>
      </p:sp>
      <p:pic>
        <p:nvPicPr>
          <p:cNvPr id="5" name="図 5">
            <a:extLst>
              <a:ext uri="{FF2B5EF4-FFF2-40B4-BE49-F238E27FC236}">
                <a16:creationId xmlns:a16="http://schemas.microsoft.com/office/drawing/2014/main" id="{29F002DC-35A8-8042-A19D-93A60C7418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26"/>
          <a:stretch/>
        </p:blipFill>
        <p:spPr>
          <a:xfrm>
            <a:off x="1560437" y="3683695"/>
            <a:ext cx="4165109" cy="2480127"/>
          </a:xfrm>
          <a:prstGeom prst="rect">
            <a:avLst/>
          </a:prstGeom>
        </p:spPr>
      </p:pic>
      <p:pic>
        <p:nvPicPr>
          <p:cNvPr id="6" name="図 6">
            <a:extLst>
              <a:ext uri="{FF2B5EF4-FFF2-40B4-BE49-F238E27FC236}">
                <a16:creationId xmlns:a16="http://schemas.microsoft.com/office/drawing/2014/main" id="{6841655D-E476-634E-AFE5-77A76052C79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1"/>
          <a:stretch/>
        </p:blipFill>
        <p:spPr>
          <a:xfrm>
            <a:off x="6322635" y="3296182"/>
            <a:ext cx="3988555" cy="3136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757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8C3C540-D0EE-DA46-AD4D-D73864FD1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技術背景、目的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C7EB235-0F00-394E-A8F3-68D9C0177CF1}"/>
              </a:ext>
            </a:extLst>
          </p:cNvPr>
          <p:cNvSpPr txBox="1"/>
          <p:nvPr/>
        </p:nvSpPr>
        <p:spPr>
          <a:xfrm>
            <a:off x="1644517" y="2644170"/>
            <a:ext cx="89029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人間の頭脳は、さまざまな認識を異常なスピードと精度でこなすが、コンピュータで同じことを実現できるのかを検証する</a:t>
            </a:r>
          </a:p>
        </p:txBody>
      </p:sp>
    </p:spTree>
    <p:extLst>
      <p:ext uri="{BB962C8B-B14F-4D97-AF65-F5344CB8AC3E}">
        <p14:creationId xmlns:p14="http://schemas.microsoft.com/office/powerpoint/2010/main" val="1520779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95DFA6-F31D-CE42-B30B-211C6F3D6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技術のポイント</a:t>
            </a:r>
            <a:r>
              <a:rPr kumimoji="1" lang="en-US" altLang="ja-JP" dirty="0"/>
              <a:t>(</a:t>
            </a:r>
            <a:r>
              <a:rPr kumimoji="1" lang="ja-JP" altLang="en-US" dirty="0"/>
              <a:t>概要、考え方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BFAAA47-C61E-D143-979E-1B6C2A7D5C88}"/>
              </a:ext>
            </a:extLst>
          </p:cNvPr>
          <p:cNvSpPr txBox="1"/>
          <p:nvPr/>
        </p:nvSpPr>
        <p:spPr>
          <a:xfrm>
            <a:off x="1493327" y="2644170"/>
            <a:ext cx="95189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パターン認識の仕事は</a:t>
            </a:r>
            <a:r>
              <a:rPr lang="en-US" altLang="ja-JP" sz="3200" dirty="0"/>
              <a:t>2</a:t>
            </a:r>
            <a:r>
              <a:rPr lang="ja-JP" altLang="en-US" sz="3200" dirty="0"/>
              <a:t>段階</a:t>
            </a:r>
          </a:p>
          <a:p>
            <a:pPr algn="l"/>
            <a:r>
              <a:rPr lang="en-US" altLang="ja-JP" sz="3200" dirty="0"/>
              <a:t>1.</a:t>
            </a:r>
            <a:r>
              <a:rPr lang="ja-JP" altLang="en-US" sz="3200" dirty="0"/>
              <a:t>データの特徴を学習する訓練段階</a:t>
            </a:r>
          </a:p>
          <a:p>
            <a:pPr algn="l"/>
            <a:r>
              <a:rPr lang="en-US" altLang="ja-JP" sz="3200" dirty="0"/>
              <a:t>2.</a:t>
            </a:r>
            <a:r>
              <a:rPr lang="ja-JP" altLang="en-US" sz="3200" dirty="0"/>
              <a:t>ラベルの付いていないデータを分類する分類段階</a:t>
            </a:r>
          </a:p>
        </p:txBody>
      </p:sp>
    </p:spTree>
    <p:extLst>
      <p:ext uri="{BB962C8B-B14F-4D97-AF65-F5344CB8AC3E}">
        <p14:creationId xmlns:p14="http://schemas.microsoft.com/office/powerpoint/2010/main" val="4146009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67DAD9-34D6-6141-99A1-45F596418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技術のポイント</a:t>
            </a:r>
            <a:r>
              <a:rPr kumimoji="1" lang="en-US" altLang="ja-JP" dirty="0"/>
              <a:t>(</a:t>
            </a:r>
            <a:r>
              <a:rPr kumimoji="1" lang="ja-JP" altLang="en-US" dirty="0"/>
              <a:t>詳細、例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4" name="図 4">
            <a:extLst>
              <a:ext uri="{FF2B5EF4-FFF2-40B4-BE49-F238E27FC236}">
                <a16:creationId xmlns:a16="http://schemas.microsoft.com/office/drawing/2014/main" id="{4C7A08AC-4927-DE49-A411-A78B4B6AFB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37" r="65702" b="32097"/>
          <a:stretch/>
        </p:blipFill>
        <p:spPr>
          <a:xfrm>
            <a:off x="1250269" y="2169418"/>
            <a:ext cx="1992347" cy="1828800"/>
          </a:xfrm>
          <a:prstGeom prst="rect">
            <a:avLst/>
          </a:prstGeom>
        </p:spPr>
      </p:pic>
      <p:pic>
        <p:nvPicPr>
          <p:cNvPr id="5" name="図 5">
            <a:extLst>
              <a:ext uri="{FF2B5EF4-FFF2-40B4-BE49-F238E27FC236}">
                <a16:creationId xmlns:a16="http://schemas.microsoft.com/office/drawing/2014/main" id="{A90A3E25-3B33-0543-B59D-B6D4D07AAA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27" r="1218" b="21608"/>
          <a:stretch/>
        </p:blipFill>
        <p:spPr>
          <a:xfrm>
            <a:off x="5814674" y="1813363"/>
            <a:ext cx="6269424" cy="2307530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A8B9832-320F-C647-AE93-ED75680C76C4}"/>
              </a:ext>
            </a:extLst>
          </p:cNvPr>
          <p:cNvSpPr txBox="1"/>
          <p:nvPr/>
        </p:nvSpPr>
        <p:spPr>
          <a:xfrm>
            <a:off x="1197428" y="4269748"/>
            <a:ext cx="94323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2400" dirty="0"/>
              <a:t>・明度を</a:t>
            </a:r>
            <a:r>
              <a:rPr lang="en-US" altLang="ja-JP" sz="2400" dirty="0"/>
              <a:t>0〜1(</a:t>
            </a:r>
            <a:r>
              <a:rPr lang="ja-JP" altLang="en-US" sz="2400" dirty="0"/>
              <a:t>白</a:t>
            </a:r>
            <a:r>
              <a:rPr lang="en-US" altLang="ja-JP" sz="2400" dirty="0"/>
              <a:t>〜</a:t>
            </a:r>
            <a:r>
              <a:rPr lang="ja-JP" altLang="en-US" sz="2400" dirty="0"/>
              <a:t>黒</a:t>
            </a:r>
            <a:r>
              <a:rPr lang="en-US" altLang="ja-JP" sz="2400" dirty="0"/>
              <a:t>)</a:t>
            </a:r>
            <a:r>
              <a:rPr lang="ja-JP" altLang="en-US" sz="2400" dirty="0"/>
              <a:t>の値で表す</a:t>
            </a:r>
          </a:p>
          <a:p>
            <a:pPr algn="l"/>
            <a:r>
              <a:rPr lang="ja-JP" altLang="en-US" sz="2400" dirty="0"/>
              <a:t>・計算値は入力値に重み</a:t>
            </a:r>
            <a:r>
              <a:rPr lang="en-US" altLang="ja-JP" sz="2400" dirty="0"/>
              <a:t>(</a:t>
            </a:r>
            <a:r>
              <a:rPr lang="ja-JP" altLang="en-US" sz="2400" dirty="0"/>
              <a:t>接続の強さ、重要度</a:t>
            </a:r>
            <a:r>
              <a:rPr lang="en-US" altLang="ja-JP" sz="2400" dirty="0"/>
              <a:t>)</a:t>
            </a:r>
            <a:r>
              <a:rPr lang="ja-JP" altLang="en-US" sz="2400" dirty="0"/>
              <a:t>をかけた値の合計</a:t>
            </a:r>
          </a:p>
          <a:p>
            <a:pPr algn="l"/>
            <a:r>
              <a:rPr lang="ja-JP" altLang="en-US" sz="2400" dirty="0"/>
              <a:t>　</a:t>
            </a:r>
            <a:r>
              <a:rPr lang="en-US" altLang="ja-JP" sz="2400" dirty="0">
                <a:solidFill>
                  <a:srgbClr val="FF0000"/>
                </a:solidFill>
              </a:rPr>
              <a:t>0.1×92</a:t>
            </a:r>
            <a:r>
              <a:rPr lang="en-US" altLang="ja-JP" sz="2400" dirty="0"/>
              <a:t>+</a:t>
            </a:r>
            <a:r>
              <a:rPr lang="en-US" altLang="ja-JP" sz="2400" dirty="0">
                <a:solidFill>
                  <a:srgbClr val="0070C0"/>
                </a:solidFill>
              </a:rPr>
              <a:t>0.1×17</a:t>
            </a:r>
            <a:r>
              <a:rPr lang="en-US" altLang="ja-JP" sz="2400" dirty="0"/>
              <a:t>+</a:t>
            </a:r>
            <a:r>
              <a:rPr lang="en-US" altLang="ja-JP" sz="2400" dirty="0">
                <a:solidFill>
                  <a:srgbClr val="00B050"/>
                </a:solidFill>
              </a:rPr>
              <a:t>1×58</a:t>
            </a:r>
            <a:r>
              <a:rPr lang="en-US" altLang="ja-JP" sz="2400" dirty="0"/>
              <a:t>+</a:t>
            </a:r>
            <a:r>
              <a:rPr lang="en-US" altLang="ja-JP" sz="2400" dirty="0">
                <a:solidFill>
                  <a:schemeClr val="accent4"/>
                </a:solidFill>
              </a:rPr>
              <a:t>0.1×3</a:t>
            </a:r>
            <a:r>
              <a:rPr lang="en-US" altLang="ja-JP" sz="2400" dirty="0"/>
              <a:t>+</a:t>
            </a:r>
            <a:r>
              <a:rPr lang="en-US" altLang="ja-JP" sz="2400" dirty="0">
                <a:solidFill>
                  <a:srgbClr val="7030A0"/>
                </a:solidFill>
              </a:rPr>
              <a:t>0.1×64</a:t>
            </a:r>
            <a:r>
              <a:rPr lang="en-US" altLang="ja-JP" sz="2400" dirty="0"/>
              <a:t>=75.6</a:t>
            </a:r>
            <a:endParaRPr lang="ja-JP" altLang="en-US" sz="2400" dirty="0">
              <a:solidFill>
                <a:srgbClr val="0070C0"/>
              </a:solidFill>
            </a:endParaRPr>
          </a:p>
          <a:p>
            <a:pPr algn="l"/>
            <a:r>
              <a:rPr lang="ja-JP" altLang="en-US" sz="2400" dirty="0"/>
              <a:t>・計算値が境界値に近い値であるため、中間的な値である</a:t>
            </a:r>
            <a:r>
              <a:rPr lang="en-US" altLang="ja-JP" sz="2400" dirty="0"/>
              <a:t>0.5</a:t>
            </a:r>
            <a:r>
              <a:rPr lang="ja-JP" altLang="en-US" sz="2400" dirty="0"/>
              <a:t>が次の</a:t>
            </a:r>
          </a:p>
          <a:p>
            <a:pPr algn="l"/>
            <a:r>
              <a:rPr lang="ja-JP" altLang="en-US" sz="2400" dirty="0"/>
              <a:t>　ニューロンへ送られる</a:t>
            </a:r>
          </a:p>
          <a:p>
            <a:pPr algn="l"/>
            <a:r>
              <a:rPr lang="ja-JP" altLang="en-US" sz="2400" dirty="0"/>
              <a:t>・出力が</a:t>
            </a:r>
            <a:r>
              <a:rPr lang="en-US" altLang="ja-JP" sz="2400" dirty="0"/>
              <a:t>1</a:t>
            </a:r>
            <a:r>
              <a:rPr lang="ja-JP" altLang="en-US" sz="2400" dirty="0"/>
              <a:t>であればサングラスあり、</a:t>
            </a:r>
            <a:r>
              <a:rPr lang="en-US" altLang="ja-JP" sz="2400" dirty="0"/>
              <a:t>0</a:t>
            </a:r>
            <a:r>
              <a:rPr lang="ja-JP" altLang="en-US" sz="2400" dirty="0"/>
              <a:t>であればなし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7CCD7C5-EC7E-CA42-A8BC-4B08AF52F4B2}"/>
              </a:ext>
            </a:extLst>
          </p:cNvPr>
          <p:cNvSpPr txBox="1"/>
          <p:nvPr/>
        </p:nvSpPr>
        <p:spPr>
          <a:xfrm>
            <a:off x="1250269" y="1617242"/>
            <a:ext cx="4428445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2400" dirty="0"/>
              <a:t>例</a:t>
            </a:r>
            <a:r>
              <a:rPr lang="en-US" altLang="ja-JP" sz="2400" dirty="0"/>
              <a:t>)</a:t>
            </a:r>
            <a:r>
              <a:rPr lang="ja-JP" altLang="en-US" sz="2400" dirty="0"/>
              <a:t>サングラスの画像認識</a:t>
            </a:r>
          </a:p>
        </p:txBody>
      </p:sp>
      <p:graphicFrame>
        <p:nvGraphicFramePr>
          <p:cNvPr id="9" name="表 9">
            <a:extLst>
              <a:ext uri="{FF2B5EF4-FFF2-40B4-BE49-F238E27FC236}">
                <a16:creationId xmlns:a16="http://schemas.microsoft.com/office/drawing/2014/main" id="{A8EF17FE-517E-C440-894C-04A7037D5B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4201121"/>
              </p:ext>
            </p:extLst>
          </p:nvPr>
        </p:nvGraphicFramePr>
        <p:xfrm>
          <a:off x="3364228" y="2169702"/>
          <a:ext cx="2576825" cy="18288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15365">
                  <a:extLst>
                    <a:ext uri="{9D8B030D-6E8A-4147-A177-3AD203B41FA5}">
                      <a16:colId xmlns:a16="http://schemas.microsoft.com/office/drawing/2014/main" val="2876255472"/>
                    </a:ext>
                  </a:extLst>
                </a:gridCol>
                <a:gridCol w="515365">
                  <a:extLst>
                    <a:ext uri="{9D8B030D-6E8A-4147-A177-3AD203B41FA5}">
                      <a16:colId xmlns:a16="http://schemas.microsoft.com/office/drawing/2014/main" val="2703021591"/>
                    </a:ext>
                  </a:extLst>
                </a:gridCol>
                <a:gridCol w="515365">
                  <a:extLst>
                    <a:ext uri="{9D8B030D-6E8A-4147-A177-3AD203B41FA5}">
                      <a16:colId xmlns:a16="http://schemas.microsoft.com/office/drawing/2014/main" val="2078683818"/>
                    </a:ext>
                  </a:extLst>
                </a:gridCol>
                <a:gridCol w="515365">
                  <a:extLst>
                    <a:ext uri="{9D8B030D-6E8A-4147-A177-3AD203B41FA5}">
                      <a16:colId xmlns:a16="http://schemas.microsoft.com/office/drawing/2014/main" val="1405835213"/>
                    </a:ext>
                  </a:extLst>
                </a:gridCol>
                <a:gridCol w="515365">
                  <a:extLst>
                    <a:ext uri="{9D8B030D-6E8A-4147-A177-3AD203B41FA5}">
                      <a16:colId xmlns:a16="http://schemas.microsoft.com/office/drawing/2014/main" val="2038862910"/>
                    </a:ext>
                  </a:extLst>
                </a:gridCol>
              </a:tblGrid>
              <a:tr h="344945"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rgbClr val="FF0000"/>
                          </a:solidFill>
                        </a:rPr>
                        <a:t>0.1</a:t>
                      </a:r>
                      <a:endParaRPr kumimoji="1" lang="ja-JP" altLang="en-US" b="1" u="sng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rgbClr val="0070C0"/>
                          </a:solidFill>
                        </a:rPr>
                        <a:t>0.1</a:t>
                      </a:r>
                      <a:endParaRPr kumimoji="1" lang="ja-JP" altLang="en-US" b="1" u="sng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982919"/>
                  </a:ext>
                </a:extLst>
              </a:tr>
              <a:tr h="34490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6075336"/>
                  </a:ext>
                </a:extLst>
              </a:tr>
              <a:tr h="344900"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rgbClr val="00B050"/>
                          </a:solidFill>
                        </a:rPr>
                        <a:t>1</a:t>
                      </a:r>
                      <a:endParaRPr kumimoji="1" lang="ja-JP" altLang="en-US" b="1" u="sng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5715292"/>
                  </a:ext>
                </a:extLst>
              </a:tr>
              <a:tr h="344945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0.2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390410"/>
                  </a:ext>
                </a:extLst>
              </a:tr>
              <a:tr h="344900"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chemeClr val="accent4"/>
                          </a:solidFill>
                        </a:rPr>
                        <a:t>0.1</a:t>
                      </a:r>
                      <a:endParaRPr kumimoji="1" lang="ja-JP" altLang="en-US" b="1" u="sn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0.1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b="1" u="sng" dirty="0">
                          <a:solidFill>
                            <a:srgbClr val="7030A0"/>
                          </a:solidFill>
                        </a:rPr>
                        <a:t>0.1</a:t>
                      </a:r>
                      <a:endParaRPr kumimoji="1" lang="ja-JP" altLang="en-US" b="1" u="sng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9179029"/>
                  </a:ext>
                </a:extLst>
              </a:tr>
            </a:tbl>
          </a:graphicData>
        </a:graphic>
      </p:graphicFrame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C94E62C-114C-F54B-8627-F7C3DFE7C027}"/>
              </a:ext>
            </a:extLst>
          </p:cNvPr>
          <p:cNvSpPr txBox="1"/>
          <p:nvPr/>
        </p:nvSpPr>
        <p:spPr>
          <a:xfrm>
            <a:off x="8513111" y="196193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ja-JP" b="1" dirty="0"/>
              <a:t>75</a:t>
            </a:r>
            <a:endParaRPr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945493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DCE27F-D981-4648-AB90-9011D8BF2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期待される効果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8C8D8C2-E74A-1A4D-AE2D-18FE4E4120AF}"/>
              </a:ext>
            </a:extLst>
          </p:cNvPr>
          <p:cNvSpPr txBox="1"/>
          <p:nvPr/>
        </p:nvSpPr>
        <p:spPr>
          <a:xfrm>
            <a:off x="1775882" y="2844225"/>
            <a:ext cx="90859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画像から簡単な識別をすることができる</a:t>
            </a:r>
          </a:p>
          <a:p>
            <a:pPr algn="l"/>
            <a:r>
              <a:rPr lang="ja-JP" altLang="en-US" sz="3200" dirty="0"/>
              <a:t>例</a:t>
            </a:r>
            <a:r>
              <a:rPr lang="en-US" altLang="ja-JP" sz="3200" dirty="0"/>
              <a:t>)</a:t>
            </a:r>
            <a:r>
              <a:rPr lang="ja-JP" altLang="en-US" sz="3200" dirty="0"/>
              <a:t>車のナンバープレートを認識、不審者の識別</a:t>
            </a:r>
          </a:p>
        </p:txBody>
      </p:sp>
    </p:spTree>
    <p:extLst>
      <p:ext uri="{BB962C8B-B14F-4D97-AF65-F5344CB8AC3E}">
        <p14:creationId xmlns:p14="http://schemas.microsoft.com/office/powerpoint/2010/main" val="4044090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9749F6-EC26-574E-843A-CAD1982D1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まとめ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78AC4E2-0D9D-4844-905C-5F50FFF90F9E}"/>
              </a:ext>
            </a:extLst>
          </p:cNvPr>
          <p:cNvSpPr txBox="1"/>
          <p:nvPr/>
        </p:nvSpPr>
        <p:spPr>
          <a:xfrm>
            <a:off x="1993068" y="2890390"/>
            <a:ext cx="79329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ja-JP" altLang="en-US" sz="3200" dirty="0"/>
              <a:t>パターン認識によりコンピュータで簡単な物体認識をすることは可能であるが、人間と同じ認識を再現することはできない</a:t>
            </a:r>
          </a:p>
        </p:txBody>
      </p:sp>
    </p:spTree>
    <p:extLst>
      <p:ext uri="{BB962C8B-B14F-4D97-AF65-F5344CB8AC3E}">
        <p14:creationId xmlns:p14="http://schemas.microsoft.com/office/powerpoint/2010/main" val="579433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ワイド画面</PresentationFormat>
  <Slides>8</Slides>
  <Notes>0</Notes>
  <HiddenSlides>0</HiddenSlide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9" baseType="lpstr">
      <vt:lpstr>Office テーマ</vt:lpstr>
      <vt:lpstr>PowerPoint プレゼンテーション</vt:lpstr>
      <vt:lpstr>パターン認識</vt:lpstr>
      <vt:lpstr>パターン認識とは</vt:lpstr>
      <vt:lpstr>技術背景、目的</vt:lpstr>
      <vt:lpstr>技術のポイント(概要、考え方)</vt:lpstr>
      <vt:lpstr>技術のポイント(詳細、例)</vt:lpstr>
      <vt:lpstr>期待される効果</vt:lpstr>
      <vt:lpstr>まとめ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パターン認識</dc:title>
  <dc:creator>木立 隼人</dc:creator>
  <cp:lastModifiedBy>木立 隼人</cp:lastModifiedBy>
  <cp:revision>10</cp:revision>
  <dcterms:created xsi:type="dcterms:W3CDTF">2021-07-11T08:08:21Z</dcterms:created>
  <dcterms:modified xsi:type="dcterms:W3CDTF">2021-07-29T00:41:48Z</dcterms:modified>
</cp:coreProperties>
</file>

<file path=docProps/thumbnail.jpeg>
</file>